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4"/>
  </p:sldMasterIdLst>
  <p:notesMasterIdLst>
    <p:notesMasterId r:id="rId16"/>
  </p:notesMasterIdLst>
  <p:sldIdLst>
    <p:sldId id="262" r:id="rId5"/>
    <p:sldId id="263" r:id="rId6"/>
    <p:sldId id="265" r:id="rId7"/>
    <p:sldId id="266" r:id="rId8"/>
    <p:sldId id="267" r:id="rId9"/>
    <p:sldId id="268" r:id="rId10"/>
    <p:sldId id="264" r:id="rId11"/>
    <p:sldId id="269" r:id="rId12"/>
    <p:sldId id="272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 Lewin" initials="AL" lastIdx="1" clrIdx="0">
    <p:extLst>
      <p:ext uri="{19B8F6BF-5375-455C-9EA6-DF929625EA0E}">
        <p15:presenceInfo xmlns:p15="http://schemas.microsoft.com/office/powerpoint/2012/main" userId="b807cd9559b3456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>
        <p:scale>
          <a:sx n="71" d="100"/>
          <a:sy n="71" d="100"/>
        </p:scale>
        <p:origin x="51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3F774C-70F7-4ED4-813C-739E51CF8487}" type="datetimeFigureOut">
              <a:rPr lang="en-US" smtClean="0"/>
              <a:t>2/28/2021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24A772-5D94-4F12-8B86-44D4FB26368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42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8A40B-ADB5-4792-8F16-A52725D2CA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31A8E3-35F6-4349-AFAB-9779F821E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A6FC4-8B53-4BAF-AA50-A694ABC77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2E34D-57B0-41D5-A7AF-DF10D1068115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C3DED-8296-4339-9EDC-68F05FE9D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73FE9-520F-46C6-9A59-80EBFB48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55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11AA8-FA48-4DF1-89F1-76B1216B7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170A1F-CEFD-4E26-B27C-4DB75D49B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178E0-C3BF-41AB-BA9C-13B15A717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C408-3247-4796-93FF-B91D6887AEC0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005CF-B378-455C-9E0A-817D7C219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0A4E1-4FE6-4CCC-9405-DDB5091F0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339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79CF0A-01DE-498C-9543-7C1F6D141F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4A879-663A-4B8F-B1A6-A1DF6CB7D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AEE8D-19CF-4B21-8203-D8C3D005E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D282-CC74-49F4-B876-75084EFB56F1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9926D-4997-4ED3-8BD1-2FE98BDD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011C1-B8BF-4990-A727-814824608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396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10C02-1D52-40BC-93D7-A21A074D1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8C497-2136-4E73-8762-EFB3B142B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6C9E8-AC98-41C2-92E8-CBD382DAF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6EAF9-2583-4989-8D87-13F548ED6E0C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28C9B-591E-4616-ABBA-A901DF24A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5355A-24EE-47A2-BE92-9C5E93228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126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AAF3-A190-42A3-B36A-4327A3177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4502FE-0C00-40EB-94A0-48223AA4E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D0280-0E80-4B19-A9B7-DE3643AA0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E3CFB-BB1B-4B2A-ADF6-B1A4609854C4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EF30F-EC93-452C-969A-436CB463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3B27DE-3F8E-47C2-9791-DFB6567B4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72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108EC-7AF6-4C78-84EF-5085BDDD4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08DDC-8F2E-42BA-B606-806BBDEBCC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69D521-8203-4B60-A5D4-B94E1A0F28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F2C57-9BB1-40DD-BBDD-EAC71B69C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AEAA8-1A97-412E-935C-2E918F139579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E2143-5637-4DB1-AB75-9786FB8E0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CE5CFD-73F7-41C8-90AA-544DFDBC8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300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F1FC1-7A95-4132-811F-9E6F23308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6C83C-4353-4114-93DC-0E282800F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A963A4-6209-49D6-A19F-64FC95870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E7F6A8-0F85-4618-92B5-EE9ABB2147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17E48E-2119-4046-AADA-31B4CE5E85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23B837-493C-402B-AE4F-841EB4B9B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B0DF1-CA1F-4E36-8C65-C52A9896A8FB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786BE9-F4C4-4853-B05E-755365078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516A60-D54E-44AB-ADE5-1C5DEA004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072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5DA8A-DCF2-470F-92FF-191181655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0A3DB2-BAE8-4CDD-8E43-602A9D0E0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173FD-197A-4AD6-8D60-38B6A76F0734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AD3A06-62BB-4572-92D0-CFD1BCCB9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6FB95A-1C03-44C5-A2FC-3DC0ABAB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200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93E8F1-DD54-41E0-8756-0DE9E48DB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C3949-07FA-4C7A-A990-D6D1043EED71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6B8149-4AC2-4E72-A900-22B2C8AA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B040ED-0723-4294-8A63-3130B5FA9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766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8D10A-EC52-4A31-AE01-377BE6F48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3E01A-1D89-454C-9924-C91D72BE2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9CF8C8-1394-43E2-A4D2-759ED33148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A98F0-E8F1-48DF-86AE-8EE69C9F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E2DE8-6D13-4218-A974-D45AA7B6E4FF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A4470-982D-4A5F-ACFB-3DA3CDCCE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1BFE51-4FF2-40AA-8FF9-76D7385BD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166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3CCA-CD89-4F0E-9CF8-7B59CB41C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843C2A-7492-4934-96DF-615A5D4E5B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DD1CCC-84A9-423B-B38A-E05E8015E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C78EF1-3C40-4393-A9D6-39C54BA75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AB7D7-4BDA-4ABC-B31D-66201C69A314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D7BC0-05EE-4660-A542-75E2BA79F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9038A5-E9F9-4A11-9612-140DBFB3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858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69363F-5E78-4B79-9B20-2F0F4E064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57BFE-7C1A-4DC5-9B27-ED1336F9D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A8466-AE61-4D2E-A4AA-4076FFD806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F0A0B-291C-4112-A023-023C51AB2E85}" type="datetime1">
              <a:rPr lang="en-US" smtClean="0"/>
              <a:t>2/28/2021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CC24D-71E8-408B-8571-812DC13C9C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A7EC0-0AB8-4939-8F90-81E1B71717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086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BB16C-61FF-4756-B10E-59C3DA6DA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Mandatory Opt-In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7C4AA2-AA19-49A8-95F6-BEE6F5DF97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 4730 – Case Study</a:t>
            </a:r>
          </a:p>
          <a:p>
            <a:r>
              <a:rPr lang="en-US" dirty="0"/>
              <a:t>Alex Lewin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61509F6-E58A-4742-BB24-E3FAA622D9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409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99"/>
    </mc:Choice>
    <mc:Fallback>
      <p:transition spd="slow" advTm="7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CA51E-6070-4BA9-9B81-73B6742CB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Opinion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03BA6-CFA5-4585-B148-A531EEEE6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</a:t>
            </a:r>
          </a:p>
          <a:p>
            <a:endParaRPr lang="en-US" dirty="0"/>
          </a:p>
          <a:p>
            <a:r>
              <a:rPr lang="en-US" dirty="0"/>
              <a:t>I think the value consumers get from free software far outweighs the potential drawbacks.</a:t>
            </a:r>
          </a:p>
          <a:p>
            <a:endParaRPr lang="en-US" dirty="0"/>
          </a:p>
          <a:p>
            <a:r>
              <a:rPr lang="en-US" dirty="0"/>
              <a:t>Generally, people are more than happy to give up information for free services.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2F361D4-B2AF-4442-B247-B6BA02ED53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619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13"/>
    </mc:Choice>
    <mc:Fallback>
      <p:transition spd="slow" advTm="368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919E6-094D-4387-951F-89252B85C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F236E-9555-4032-8309-B9EF9053B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Does this exchange - information for free software - violate consumers’ right to stay anonymous?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E55D2B-EF09-4702-9365-AC5446F777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318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14"/>
    </mc:Choice>
    <mc:Fallback>
      <p:transition spd="slow" advTm="119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E39BE-0CBE-429A-8A69-D5C25938E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EA4E5-BEE1-4FC2-9A20-B412BA782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Traditionally, companies </a:t>
            </a:r>
            <a:r>
              <a:rPr lang="en-US" i="1" dirty="0"/>
              <a:t>sold</a:t>
            </a:r>
            <a:r>
              <a:rPr lang="en-US" dirty="0"/>
              <a:t> software to users.</a:t>
            </a:r>
          </a:p>
          <a:p>
            <a:pPr lvl="1"/>
            <a:r>
              <a:rPr lang="en-US" dirty="0"/>
              <a:t>User gives $ </a:t>
            </a:r>
            <a:r>
              <a:rPr lang="en-US" dirty="0">
                <a:sym typeface="Wingdings" panose="05000000000000000000" pitchFamily="2" charset="2"/>
              </a:rPr>
              <a:t> Company gives access to product.</a:t>
            </a:r>
          </a:p>
          <a:p>
            <a:pPr lvl="1"/>
            <a:endParaRPr lang="en-US" dirty="0">
              <a:sym typeface="Wingdings" panose="05000000000000000000" pitchFamily="2" charset="2"/>
            </a:endParaRPr>
          </a:p>
          <a:p>
            <a:r>
              <a:rPr lang="en-US" dirty="0"/>
              <a:t>Today, many companies </a:t>
            </a:r>
            <a:r>
              <a:rPr lang="en-US" i="1" dirty="0"/>
              <a:t>give </a:t>
            </a:r>
            <a:r>
              <a:rPr lang="en-US" dirty="0"/>
              <a:t>software/services to users for free.</a:t>
            </a:r>
          </a:p>
          <a:p>
            <a:pPr lvl="1"/>
            <a:r>
              <a:rPr lang="en-US" dirty="0"/>
              <a:t>User gives information </a:t>
            </a:r>
            <a:r>
              <a:rPr lang="en-US" dirty="0">
                <a:sym typeface="Wingdings" panose="05000000000000000000" pitchFamily="2" charset="2"/>
              </a:rPr>
              <a:t> Company gives access to product.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9A9BDA4-E0AE-46A4-94C3-62F0B3B217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202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25"/>
    </mc:Choice>
    <mc:Fallback>
      <p:transition spd="slow" advTm="39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509D6-45D2-4710-8AE9-AA318DF5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AFF62-14FF-4F32-BF6A-43956A3FA0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5422A9B-4DB8-4486-A685-89708FF0AD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60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0"/>
    </mc:Choice>
    <mc:Fallback>
      <p:transition spd="slow" advTm="60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81DD3-1443-4E1C-88F1-2A0BF4198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Honey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2B5A7-C2CC-4FE4-811B-9FD772BD9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42599" cy="3999822"/>
          </a:xfrm>
        </p:spPr>
        <p:txBody>
          <a:bodyPr/>
          <a:lstStyle/>
          <a:p>
            <a:r>
              <a:rPr lang="en-US" dirty="0"/>
              <a:t>Free Chrome extension that automatically finds coupons for the user.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User gives browsing/shopping data.</a:t>
            </a:r>
            <a:r>
              <a:rPr lang="en-US" dirty="0">
                <a:sym typeface="Wingdings" panose="05000000000000000000" pitchFamily="2" charset="2"/>
              </a:rPr>
              <a:t> </a:t>
            </a:r>
          </a:p>
          <a:p>
            <a:r>
              <a:rPr lang="en-US" dirty="0">
                <a:sym typeface="Wingdings" panose="05000000000000000000" pitchFamily="2" charset="2"/>
              </a:rPr>
              <a:t>Honey gives coupons.</a:t>
            </a:r>
            <a:endParaRPr lang="en-US" dirty="0"/>
          </a:p>
        </p:txBody>
      </p:sp>
      <p:pic>
        <p:nvPicPr>
          <p:cNvPr id="1028" name="Picture 4" descr="Honey App Review: Find Hidden Sales &amp; Discounts - WholesomeWallet - Get  Better With Money">
            <a:extLst>
              <a:ext uri="{FF2B5EF4-FFF2-40B4-BE49-F238E27FC236}">
                <a16:creationId xmlns:a16="http://schemas.microsoft.com/office/drawing/2014/main" id="{200613B5-FF7F-441B-9CF9-AFF66950E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4267999"/>
            <a:ext cx="4914900" cy="211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9B440DE-B80E-42CE-9201-CDFA14680E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89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92"/>
    </mc:Choice>
    <mc:Fallback>
      <p:transition spd="slow" advTm="30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96FC1-7BFF-4F1E-9217-FF8DBBB63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 Karma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2DDED-CE74-402B-8410-215343663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Free service to lookup your credit score.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User gives access to financial data.</a:t>
            </a:r>
          </a:p>
          <a:p>
            <a:r>
              <a:rPr lang="en-US" dirty="0">
                <a:sym typeface="Wingdings" panose="05000000000000000000" pitchFamily="2" charset="2"/>
              </a:rPr>
              <a:t>Credit Karma provides a free credit score.</a:t>
            </a:r>
          </a:p>
          <a:p>
            <a:pPr lvl="1"/>
            <a:endParaRPr lang="en-US" dirty="0"/>
          </a:p>
        </p:txBody>
      </p:sp>
      <p:pic>
        <p:nvPicPr>
          <p:cNvPr id="2050" name="Picture 2" descr="Credit Karma, Inc.'s bug bounty program | Bugcrowd">
            <a:extLst>
              <a:ext uri="{FF2B5EF4-FFF2-40B4-BE49-F238E27FC236}">
                <a16:creationId xmlns:a16="http://schemas.microsoft.com/office/drawing/2014/main" id="{FCD67ECB-41D7-49CD-A07C-4D2C4611F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425" y="2676525"/>
            <a:ext cx="5391150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375764-2EBF-4AD1-BC17-7CEB1BD468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28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28"/>
    </mc:Choice>
    <mc:Fallback>
      <p:transition spd="slow" advTm="37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D55F3-FEB8-4621-9790-126CFD8B5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Duolingo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499F0-DB82-465F-82A4-1F7C0F45E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Free app to learn new languages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User trains ML models for translation.</a:t>
            </a:r>
          </a:p>
          <a:p>
            <a:r>
              <a:rPr lang="en-US" dirty="0">
                <a:sym typeface="Wingdings" panose="05000000000000000000" pitchFamily="2" charset="2"/>
              </a:rPr>
              <a:t>Duolingo gives educational resources.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3074" name="Picture 2" descr="Duolingo - The world's best way to learn a language">
            <a:extLst>
              <a:ext uri="{FF2B5EF4-FFF2-40B4-BE49-F238E27FC236}">
                <a16:creationId xmlns:a16="http://schemas.microsoft.com/office/drawing/2014/main" id="{67A1DF59-2C93-44B3-9EC5-767BEA94E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4001294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CA6A1C1-560C-4916-845C-6468E2D3C4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368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30"/>
    </mc:Choice>
    <mc:Fallback>
      <p:transition spd="slow" advTm="25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6A77B-61DB-4397-B112-792DC50A4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1FFDC-F286-4277-B19C-3DE55B7E5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evidence of a thriving free market. </a:t>
            </a:r>
          </a:p>
          <a:p>
            <a:endParaRPr lang="en-US" dirty="0"/>
          </a:p>
          <a:p>
            <a:r>
              <a:rPr lang="en-US" dirty="0"/>
              <a:t>Companies should be applauded for inventing creative business models where consumers do not need to pay.</a:t>
            </a:r>
          </a:p>
          <a:p>
            <a:endParaRPr lang="en-US" dirty="0"/>
          </a:p>
          <a:p>
            <a:r>
              <a:rPr lang="en-US" dirty="0"/>
              <a:t>Users are given access valuable products for free.</a:t>
            </a:r>
          </a:p>
          <a:p>
            <a:endParaRPr lang="en-US" dirty="0"/>
          </a:p>
          <a:p>
            <a:r>
              <a:rPr lang="en-US" dirty="0"/>
              <a:t>The relationship is entirely consentual, nobody is </a:t>
            </a:r>
            <a:r>
              <a:rPr lang="en-US" i="1" dirty="0"/>
              <a:t>required </a:t>
            </a:r>
            <a:r>
              <a:rPr lang="en-US" dirty="0"/>
              <a:t>to use these free services.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1FAC83F-DECA-42E6-BFD0-AB57B9EA89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4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07"/>
    </mc:Choice>
    <mc:Fallback>
      <p:transition spd="slow" advTm="39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299D-1BDC-4D32-99EB-F40B4338E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F28C2-76D6-4B4A-9349-7E45F9F07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"quid-pro-quo" relationship may violate consumers’ right to stay anonymous.</a:t>
            </a:r>
          </a:p>
          <a:p>
            <a:endParaRPr lang="en-US" dirty="0"/>
          </a:p>
          <a:p>
            <a:r>
              <a:rPr lang="en-US" dirty="0"/>
              <a:t>This relationship is fundamentally coercive – most consumers do not understand what they are giving up.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CA72936-72D5-447D-8209-00D4A83C9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86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550"/>
    </mc:Choice>
    <mc:Fallback>
      <p:transition spd="slow" advTm="41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8E608-66EE-4E39-9622-326C7AD41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Facebook – Cambridge Analytica Scandal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EA37A-B624-4940-A711-EB541EFDA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Users opted-in to using free apps.</a:t>
            </a:r>
          </a:p>
          <a:p>
            <a:endParaRPr lang="en-US" dirty="0"/>
          </a:p>
          <a:p>
            <a:r>
              <a:rPr lang="en-US" dirty="0"/>
              <a:t>Opting-in gave consent to access your data and your friends’ data</a:t>
            </a:r>
          </a:p>
          <a:p>
            <a:endParaRPr lang="en-US" dirty="0"/>
          </a:p>
          <a:p>
            <a:r>
              <a:rPr lang="en-US" dirty="0"/>
              <a:t>87 million users affected</a:t>
            </a:r>
          </a:p>
          <a:p>
            <a:pPr lvl="1"/>
            <a:r>
              <a:rPr lang="en-US" dirty="0"/>
              <a:t>What people thought was being collected: Public profile, page likes, birthday and current city</a:t>
            </a:r>
          </a:p>
          <a:p>
            <a:pPr lvl="1"/>
            <a:r>
              <a:rPr lang="en-US" dirty="0"/>
              <a:t>What was also being collected: news feed, timeline, messages, and precise GPS location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97CB3F-B541-475A-86C4-CA0F184348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700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586"/>
    </mc:Choice>
    <mc:Fallback>
      <p:transition spd="slow" advTm="63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3315AA3-EAE3-44ED-8368-BAC2FFFB481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27C19A7-3107-4CB2-BD0D-F7C79BE028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7023227-530E-4024-91EF-312A851A758C}">
  <ds:schemaRefs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fopath/2007/PartnerControls"/>
    <ds:schemaRef ds:uri="71af3243-3dd4-4a8d-8c0d-dd76da1f02a5"/>
    <ds:schemaRef ds:uri="http://schemas.microsoft.com/office/2006/documentManagement/types"/>
    <ds:schemaRef ds:uri="16c05727-aa75-4e4a-9b5f-8a80a1165891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4065</TotalTime>
  <Words>315</Words>
  <Application>Microsoft Office PowerPoint</Application>
  <PresentationFormat>Widescreen</PresentationFormat>
  <Paragraphs>54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Mandatory Opt-In </vt:lpstr>
      <vt:lpstr>Background</vt:lpstr>
      <vt:lpstr>Examples</vt:lpstr>
      <vt:lpstr>Honey</vt:lpstr>
      <vt:lpstr>Credit Karma</vt:lpstr>
      <vt:lpstr>Duolingo</vt:lpstr>
      <vt:lpstr>Pros</vt:lpstr>
      <vt:lpstr>Cons</vt:lpstr>
      <vt:lpstr>Facebook – Cambridge Analytica Scandal</vt:lpstr>
      <vt:lpstr>My Opinion</vt:lpstr>
      <vt:lpstr>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Alex Lewin</dc:creator>
  <cp:lastModifiedBy>Alex Lewin</cp:lastModifiedBy>
  <cp:revision>11</cp:revision>
  <dcterms:created xsi:type="dcterms:W3CDTF">2021-03-01T03:12:19Z</dcterms:created>
  <dcterms:modified xsi:type="dcterms:W3CDTF">2021-03-03T22:58:08Z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